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6" r:id="rId5"/>
    <p:sldId id="277" r:id="rId6"/>
    <p:sldId id="276" r:id="rId7"/>
    <p:sldId id="26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E8F00"/>
    <a:srgbClr val="014600"/>
    <a:srgbClr val="F1EC06"/>
    <a:srgbClr val="4C7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9"/>
    <p:restoredTop sz="79899"/>
  </p:normalViewPr>
  <p:slideViewPr>
    <p:cSldViewPr snapToGrid="0" snapToObjects="1">
      <p:cViewPr varScale="1">
        <p:scale>
          <a:sx n="75" d="100"/>
          <a:sy n="75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25C82-7A48-8644-A8D0-4E7215105324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20F2-9BCB-3443-A3B8-3916C9FA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20F2-9BCB-3443-A3B8-3916C9FAE9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pycnometer  is a special glass bottle used to determine specific gravity (Fig. 5.2). Pycnometers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generally available for laboratory use in volumes ranging from 1 mL to 50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Pycnometers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fitted glass stoppers with a capillary opening to allow trapped air and excess fluid to escape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1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Calculating the specific gravity of a liquid determined by the displacement or plummet method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based on Archimedes’ principle,  which states that a body immersed in a liquid displaces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 of the liquid equal to its own volume and suffers an apparent loss in weight equal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weight of the displaced liquid.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Calculating the specific gravity of a liquid determined by the displacement or plummet method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based on Archimedes’ principle,  which states that a body immersed in a liquid displaces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 of the liquid equal to its own volume and suffers an apparent loss in weight equal to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weight of the displaced liquid.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Density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mass per unit volume of a substance. It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 as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grams per cubic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centimeter (g/cc).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defined as the mass of 1 cc of water at 4C, the density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g/cc.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 gravity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ratio,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 decimally,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weight of a substance to the weight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equal volume of a substance chosen as a standard at same temperature.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 volume, in pharmaceutical practice, is usually defined as number representing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ratio, expressed decimally, of the volume of a substance to the volume of an equal weight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substance taken as a standard, both having the same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 gravity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ratio,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 decimally,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weight of a substance to the weight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equal volume of a substance chosen as a standard at same temperature.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9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=52.78/54.96</a:t>
            </a:r>
          </a:p>
          <a:p>
            <a:r>
              <a:rPr lang="en-US" dirty="0" smtClean="0"/>
              <a:t>=</a:t>
            </a:r>
            <a:r>
              <a:rPr lang="en-US" baseline="0" dirty="0" smtClean="0"/>
              <a:t> 601/473=1.27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tif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tags" Target="../tags/tag4.xml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tags" Target="../tags/tag6.xml"/><Relationship Id="rId5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microsoft.com/office/2007/relationships/hdphoto" Target="../media/hdphoto1.wdp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730638"/>
            <a:ext cx="888699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Principle of Pharmacy</a:t>
            </a:r>
            <a:endParaRPr lang="en-US" sz="60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/>
            <a:r>
              <a:rPr lang="en-US" sz="6000" b="1" dirty="0" smtClean="0">
                <a:solidFill>
                  <a:srgbClr val="F1EC06"/>
                </a:solidFill>
              </a:rPr>
              <a:t> </a:t>
            </a:r>
            <a:r>
              <a:rPr lang="ar-S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1EC0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مبادئ الصيدلة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1EC0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341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50642" y="3541893"/>
            <a:ext cx="5265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Dr. Mohammed Sabbar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College Of Pharmacy - </a:t>
            </a:r>
            <a:r>
              <a:rPr lang="en-US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Basrah</a:t>
            </a: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0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Nov.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1222" y="5282096"/>
            <a:ext cx="420179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http://</a:t>
            </a:r>
            <a:r>
              <a:rPr lang="en-US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bit.ly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/2DKNTSX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593" y="3557719"/>
            <a:ext cx="3073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883" y="0"/>
            <a:ext cx="570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"/>
              </a:rPr>
              <a:t>Pycnometer or Specific Gravity Bottle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37" y="1047071"/>
            <a:ext cx="3549650" cy="4287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9254" y="1047070"/>
            <a:ext cx="4984269" cy="1631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 dirty="0">
                <a:latin typeface=""/>
              </a:rPr>
              <a:t> A 50 mL pycnometer is found to weigh 120 g when empty, 171 g when filled with water, </a:t>
            </a:r>
            <a:r>
              <a:rPr lang="en-US" sz="2000" dirty="0" smtClean="0">
                <a:latin typeface=""/>
              </a:rPr>
              <a:t>and 160g </a:t>
            </a:r>
            <a:r>
              <a:rPr lang="en-US" sz="2000" dirty="0">
                <a:latin typeface=""/>
              </a:rPr>
              <a:t>when filled with an unknown liquid. Calculate the specific gravity of the unknown liquid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5388" y="2932531"/>
            <a:ext cx="4572000" cy="20585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Weight of water: </a:t>
            </a:r>
            <a:endParaRPr lang="en-US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171g-120g=51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</a:t>
            </a:r>
          </a:p>
          <a:p>
            <a:pPr algn="ctr">
              <a:spcBef>
                <a:spcPct val="20000"/>
              </a:spcBef>
            </a:pP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Weight of unknown liquid: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160g-120g=40g</a:t>
            </a:r>
            <a:endParaRPr lang="en-US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79700" y="5516443"/>
                <a:ext cx="4670152" cy="12250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𝑠𝑝</m:t>
                    </m:r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𝑔𝑟</m:t>
                    </m:r>
                    <m:r>
                      <a:rPr lang="en-US" sz="480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bg-BG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40</m:t>
                        </m:r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</m:num>
                      <m:den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51</m:t>
                        </m:r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solidFill>
                      <a:srgbClr val="F1EC0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0.78</a:t>
                </a:r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00" y="5516443"/>
                <a:ext cx="4670152" cy="12250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9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842" y="0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"/>
              </a:rPr>
              <a:t>Displacement or Plummet Method</a:t>
            </a:r>
            <a:endParaRPr lang="en-US" sz="2800" b="1" dirty="0"/>
          </a:p>
        </p:txBody>
      </p:sp>
      <p:pic>
        <p:nvPicPr>
          <p:cNvPr id="7170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949" y="1094970"/>
            <a:ext cx="6121209" cy="49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ge result for spesific gravity by plumm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060" y="164013"/>
            <a:ext cx="6668384" cy="67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818" y="893501"/>
            <a:ext cx="872670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>
                <a:latin typeface=""/>
              </a:rPr>
              <a:t> A glass plummet weighs 12.64 g in air, 8.57 g when immersed in water, and 9.12 g when </a:t>
            </a:r>
            <a:r>
              <a:rPr lang="en-US" sz="2400" dirty="0" smtClean="0">
                <a:latin typeface=""/>
              </a:rPr>
              <a:t>immersed in </a:t>
            </a:r>
            <a:r>
              <a:rPr lang="en-US" sz="2400" dirty="0">
                <a:latin typeface=""/>
              </a:rPr>
              <a:t>an oil. Calculate the specific gravity of the oil.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296" y="2864269"/>
            <a:ext cx="7809750" cy="12886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12.64g-9.12g=3.52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 of displaced oil</a:t>
            </a:r>
          </a:p>
          <a:p>
            <a:pPr algn="ctr">
              <a:spcBef>
                <a:spcPct val="20000"/>
              </a:spcBef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12.64g-8.57g=4.07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 of displaced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46827" y="4833766"/>
                <a:ext cx="5686688" cy="12355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𝑠𝑝</m:t>
                    </m:r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𝑔𝑟</m:t>
                    </m:r>
                    <m:r>
                      <a:rPr lang="en-US" sz="480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bg-BG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3.52</m:t>
                        </m:r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</m:num>
                      <m:den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4.07</m:t>
                        </m:r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solidFill>
                      <a:srgbClr val="F1EC0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0.865</a:t>
                </a:r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27" y="4833766"/>
                <a:ext cx="5686688" cy="12355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668" y="1031437"/>
            <a:ext cx="8532663" cy="4949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algn="just">
              <a:spcBef>
                <a:spcPct val="20000"/>
              </a:spcBef>
              <a:buFont typeface="Arial" charset="0"/>
              <a:buChar char="•"/>
            </a:pP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It is important to remember that </a:t>
            </a:r>
            <a:r>
              <a:rPr lang="en-US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gr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factor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that expresses how much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heavier or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lighter a substance is than water, </a:t>
            </a:r>
            <a:endParaRPr lang="en-US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charset="0"/>
              <a:buChar char="•"/>
            </a:pPr>
            <a:endParaRPr lang="en-US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charset="0"/>
              <a:buChar char="•"/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liquid with </a:t>
            </a:r>
            <a:r>
              <a:rPr lang="en-US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gr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1.25 is 1.25 times as heavy as water, </a:t>
            </a:r>
            <a:endParaRPr lang="en-US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charset="0"/>
              <a:buChar char="•"/>
            </a:pPr>
            <a:endParaRPr lang="en-US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charset="0"/>
              <a:buChar char="•"/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liquid with a </a:t>
            </a:r>
            <a:r>
              <a:rPr lang="en-US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gr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0.85 is 0.85 times as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heavy (light)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as water.</a:t>
            </a:r>
          </a:p>
        </p:txBody>
      </p:sp>
    </p:spTree>
    <p:extLst>
      <p:ext uri="{BB962C8B-B14F-4D97-AF65-F5344CB8AC3E}">
        <p14:creationId xmlns:p14="http://schemas.microsoft.com/office/powerpoint/2010/main" val="13468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1613" y="1325415"/>
            <a:ext cx="3892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http://</a:t>
            </a:r>
            <a:r>
              <a:rPr lang="en-US" sz="3200" b="1" dirty="0" err="1">
                <a:solidFill>
                  <a:srgbClr val="FFFF00"/>
                </a:solidFill>
              </a:rPr>
              <a:t>bit.ly</a:t>
            </a:r>
            <a:r>
              <a:rPr lang="en-US" sz="3200" b="1" dirty="0">
                <a:solidFill>
                  <a:srgbClr val="FFFF00"/>
                </a:solidFill>
              </a:rPr>
              <a:t>/2TK9Ve8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7" y="2198122"/>
            <a:ext cx="3518728" cy="3592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867" y="867833"/>
            <a:ext cx="3938016" cy="57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76043"/>
              </p:ext>
            </p:extLst>
          </p:nvPr>
        </p:nvGraphicFramePr>
        <p:xfrm>
          <a:off x="319238" y="954597"/>
          <a:ext cx="8517372" cy="4904678"/>
        </p:xfrm>
        <a:graphic>
          <a:graphicData uri="http://schemas.openxmlformats.org/drawingml/2006/table">
            <a:tbl>
              <a:tblPr/>
              <a:tblGrid>
                <a:gridCol w="523917"/>
                <a:gridCol w="7200097"/>
                <a:gridCol w="793358"/>
              </a:tblGrid>
              <a:tr h="264486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Department of Pharmaceutics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6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Title of the course: </a:t>
                      </a:r>
                      <a:r>
                        <a:rPr lang="en-US" sz="1800" b="1" i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Principle</a:t>
                      </a:r>
                      <a:r>
                        <a:rPr lang="en-US" sz="1800" b="1" i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of Pharmacy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6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Credit hours/week : </a:t>
                      </a:r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Theory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2h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6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Reference text: </a:t>
                      </a:r>
                      <a:r>
                        <a:rPr lang="en-US" sz="1800" b="1" i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Pharmaceutical Calculations by </a:t>
                      </a:r>
                      <a:r>
                        <a:rPr lang="en-US" sz="1800" b="1" i="1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Stoklosa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6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465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Objectives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: </a:t>
                      </a: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In this course the students will understand how to reduce or enlarge formulas; they will be able to describe values in percentage and ratio strength.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No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Lecture </a:t>
                      </a:r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title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hours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5 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Density, specific gravity and specific volume. Ch-5</a:t>
                      </a:r>
                      <a:b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endParaRPr lang="en-US" sz="2000" b="1" i="1" u="none" strike="noStrike" kern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Percentage </a:t>
                      </a:r>
                      <a: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and ratio strength calculation. Ch-6</a:t>
                      </a:r>
                      <a:b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endParaRPr lang="en-US" sz="2000" b="1" i="1" u="none" strike="noStrike" kern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6 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7 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Reducing and enlarging formulas. Ch-16</a:t>
                      </a:r>
                      <a:br>
                        <a:rPr lang="en-US" sz="2000" b="1" i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endParaRPr lang="en-US" sz="2000" b="1" i="1" u="none" strike="noStrike" kern="1200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4 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183" y="0"/>
            <a:ext cx="8303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a typeface="Abadi MT Condensed Extra Bold" charset="0"/>
                <a:cs typeface="Abadi MT Condensed Extra Bold" charset="0"/>
              </a:rPr>
              <a:t> Density, Specific Gravity, and </a:t>
            </a:r>
            <a:r>
              <a:rPr lang="en-US" sz="2800" b="1">
                <a:ea typeface="Abadi MT Condensed Extra Bold" charset="0"/>
                <a:cs typeface="Abadi MT Condensed Extra Bold" charset="0"/>
              </a:rPr>
              <a:t>Specific </a:t>
            </a:r>
            <a:r>
              <a:rPr lang="en-US" sz="2800" b="1" smtClean="0">
                <a:ea typeface="Abadi MT Condensed Extra Bold" charset="0"/>
                <a:cs typeface="Abadi MT Condensed Extra Bold" charset="0"/>
              </a:rPr>
              <a:t>Volume–</a:t>
            </a:r>
            <a:r>
              <a:rPr lang="en-US" sz="2800" b="1" dirty="0" err="1" smtClean="0">
                <a:ea typeface="Abadi MT Condensed Extra Bold" charset="0"/>
                <a:cs typeface="Abadi MT Condensed Extra Bold" charset="0"/>
              </a:rPr>
              <a:t>Ch</a:t>
            </a:r>
            <a:r>
              <a:rPr lang="en-US" sz="2800" b="1" dirty="0" smtClean="0">
                <a:ea typeface="Abadi MT Condensed Extra Bold" charset="0"/>
                <a:cs typeface="Abadi MT Condensed Extra Bold" charset="0"/>
              </a:rPr>
              <a:t> 5</a:t>
            </a:r>
            <a:endParaRPr lang="en-US" sz="2800" b="1" dirty="0"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1773" y="1156501"/>
            <a:ext cx="7047653" cy="37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Objectives:</a:t>
            </a:r>
          </a:p>
          <a:p>
            <a:pPr>
              <a:buFont typeface="Arial" charset="0"/>
              <a:buChar char="•"/>
            </a:pP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Define </a:t>
            </a:r>
          </a:p>
          <a:p>
            <a:pPr marL="0" indent="0"/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Density (d) </a:t>
            </a:r>
          </a:p>
          <a:p>
            <a:pPr marL="0" indent="0"/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Specific gravity (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r)</a:t>
            </a:r>
          </a:p>
          <a:p>
            <a:pPr marL="0" indent="0"/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Specific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volume 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v)</a:t>
            </a:r>
          </a:p>
          <a:p>
            <a:pPr>
              <a:buFont typeface="Arial" charset="0"/>
              <a:buChar char="•"/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Calculate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specific gravity from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data.</a:t>
            </a:r>
          </a:p>
          <a:p>
            <a:pPr>
              <a:buFont typeface="Arial" charset="0"/>
              <a:buChar char="•"/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Apply specific gravity in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converting weight to volume and volume to weight</a:t>
            </a:r>
          </a:p>
        </p:txBody>
      </p:sp>
    </p:spTree>
    <p:extLst>
      <p:ext uri="{BB962C8B-B14F-4D97-AF65-F5344CB8AC3E}">
        <p14:creationId xmlns:p14="http://schemas.microsoft.com/office/powerpoint/2010/main" val="13074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19237" y="1347256"/>
                <a:ext cx="6751018" cy="142925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0" indent="0" algn="ctr" eaLnBrk="1" hangingPunct="1">
                  <a:spcBef>
                    <a:spcPct val="20000"/>
                  </a:spcBef>
                  <a:defRPr/>
                </a:pPr>
                <a:r>
                  <a:rPr lang="en-US" sz="36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Density (d) or (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𝝆</m:t>
                    </m:r>
                  </m:oMath>
                </a14:m>
                <a:r>
                  <a:rPr lang="en-US" sz="36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)</a:t>
                </a:r>
              </a:p>
              <a:p>
                <a:pPr marL="0" indent="0" algn="ctr" eaLnBrk="1" hangingPunct="1">
                  <a:spcBef>
                    <a:spcPct val="20000"/>
                  </a:spcBef>
                  <a:defRPr/>
                </a:pPr>
                <a:r>
                  <a:rPr lang="en-US" sz="36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water 1g/cc =1g/1mL at 4</a:t>
                </a:r>
                <a:r>
                  <a:rPr lang="en-US" sz="3600" b="1" spc="150" baseline="3000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o</a:t>
                </a:r>
                <a:r>
                  <a:rPr lang="en-US" sz="36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C</a:t>
                </a:r>
              </a:p>
              <a:p>
                <a:pPr marL="0" indent="0" algn="ctr"/>
                <a:endParaRPr lang="en-US" sz="36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ctr"/>
                <a:endParaRPr lang="en-US" sz="3600" b="1" spc="150" dirty="0" smtClean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9237" y="1347256"/>
                <a:ext cx="6751018" cy="14292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mage result for densi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92114"/>
              </a:clrFrom>
              <a:clrTo>
                <a:srgbClr val="0921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611" y="1156501"/>
            <a:ext cx="14287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5519" y="3330946"/>
                <a:ext cx="2761525" cy="1155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𝒅</m:t>
                      </m:r>
                      <m:r>
                        <a:rPr lang="en-US" sz="400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400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𝝆</m:t>
                      </m:r>
                      <m:r>
                        <a:rPr lang="en-US" sz="400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bg-BG" sz="4000" i="1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000" i="1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19" y="3330946"/>
                <a:ext cx="2761525" cy="11553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8916" y="5040759"/>
            <a:ext cx="5923861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>
                <a:latin typeface=""/>
              </a:rPr>
              <a:t> if 10 mL of sulfuric acid weighs 18 g, its density is: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3119" y="5440869"/>
                <a:ext cx="4670152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𝑑</m:t>
                    </m:r>
                    <m:r>
                      <a:rPr lang="en-US" sz="480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bg-BG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18</m:t>
                        </m:r>
                      </m:num>
                      <m:den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solidFill>
                      <a:srgbClr val="F1EC0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1.8g/mL</a:t>
                </a:r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19" y="5440869"/>
                <a:ext cx="4670152" cy="1141466"/>
              </a:xfrm>
              <a:prstGeom prst="rect">
                <a:avLst/>
              </a:prstGeom>
              <a:blipFill rotWithShape="0">
                <a:blip r:embed="rId8"/>
                <a:stretch>
                  <a:fillRect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252" y="0"/>
            <a:ext cx="487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Abadi MT Condensed Extra Bold" charset="0"/>
                <a:cs typeface="Abadi MT Condensed Extra Bold" charset="0"/>
              </a:rPr>
              <a:t>Specific Gravity</a:t>
            </a:r>
            <a:endParaRPr lang="en-US" sz="2800" b="1" dirty="0">
              <a:ea typeface="Abadi MT Condensed Extra Bold" charset="0"/>
              <a:cs typeface="Abadi MT Condensed Extra Bol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09600" y="1144032"/>
                <a:ext cx="7047653" cy="379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0" indent="0" algn="just" eaLnBrk="1" hangingPunct="1">
                  <a:spcBef>
                    <a:spcPct val="20000"/>
                  </a:spcBef>
                  <a:defRPr/>
                </a:pPr>
                <a:r>
                  <a:rPr lang="en-US" sz="28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Sp gr : is ratio expressed in decimal  , </a:t>
                </a:r>
                <a:r>
                  <a:rPr lang="en-US" sz="2800" b="1" spc="150" dirty="0" err="1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wt</a:t>
                </a:r>
                <a:r>
                  <a:rPr lang="en-US" sz="28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 of sub. To </a:t>
                </a:r>
                <a:r>
                  <a:rPr lang="en-US" sz="2800" b="1" spc="150" dirty="0" err="1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wt</a:t>
                </a:r>
                <a:r>
                  <a:rPr lang="en-US" sz="28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 of an equal volume of standard sub.</a:t>
                </a:r>
              </a:p>
              <a:p>
                <a:pPr marL="0" indent="0" algn="just" eaLnBrk="1" hangingPunct="1">
                  <a:spcBef>
                    <a:spcPct val="20000"/>
                  </a:spcBef>
                  <a:defRPr/>
                </a:pPr>
                <a:endParaRPr lang="en-US" sz="2800" b="1" spc="150" dirty="0" smtClean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  <a:p>
                <a:pPr marL="0" indent="0"/>
                <a:endParaRPr lang="en-US" sz="2800" b="1" spc="150" dirty="0" smtClean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  <a:p>
                <a:pPr marL="0" indent="0"/>
                <a:endParaRPr 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  <a:p>
                <a:pPr marL="0" indent="0"/>
                <a:r>
                  <a:rPr lang="en-US" sz="2800" b="1" spc="150" dirty="0" err="1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Sp</a:t>
                </a:r>
                <a:r>
                  <a:rPr lang="en-US" sz="28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 gr</a:t>
                </a:r>
                <a14:m>
                  <m:oMath xmlns:m="http://schemas.openxmlformats.org/officeDocument/2006/math">
                    <m:r>
                      <a:rPr lang="en-US" sz="2800" b="1" i="1" spc="150" smtClean="0">
                        <a:ln w="11430"/>
                        <a:solidFill>
                          <a:srgbClr val="FFFF00"/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𝒘𝒕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𝒐𝒇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𝒔𝒖𝒃</m:t>
                        </m:r>
                      </m:num>
                      <m:den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𝒘𝒕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𝒐𝒇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𝒆𝒒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.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𝒗𝒐𝒍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.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𝒐𝒇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 </m:t>
                        </m:r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𝒘𝒂𝒕𝒆𝒓</m:t>
                        </m:r>
                      </m:den>
                    </m:f>
                    <m:r>
                      <a:rPr lang="en-US" sz="2800" b="1" i="1" spc="150" smtClean="0">
                        <a:ln w="11430"/>
                        <a:solidFill>
                          <a:srgbClr val="FFFF00"/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b="1" spc="150" dirty="0" smtClean="0">
                    <a:ln w="11430"/>
                    <a:solidFill>
                      <a:srgbClr val="FFFF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800" b="1" i="1" spc="15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 spc="150" smtClean="0">
                            <a:ln w="11430"/>
                            <a:solidFill>
                              <a:srgbClr val="FFFF00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charset="0"/>
                          </a:rPr>
                          <m:t>𝟏𝟎</m:t>
                        </m:r>
                      </m:den>
                    </m:f>
                    <m:r>
                      <a:rPr lang="en-US" sz="2800" b="1" i="0" spc="150" smtClean="0">
                        <a:ln w="11430"/>
                        <a:solidFill>
                          <a:srgbClr val="FFFF00"/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charset="0"/>
                      </a:rPr>
                      <m:t>=</m:t>
                    </m:r>
                    <m:r>
                      <a:rPr lang="en-US" sz="2800" b="1" i="0" spc="150" smtClean="0">
                        <a:ln w="11430"/>
                        <a:solidFill>
                          <a:srgbClr val="FFFF00"/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charset="0"/>
                      </a:rPr>
                      <m:t>𝟏</m:t>
                    </m:r>
                    <m:r>
                      <a:rPr lang="en-US" sz="2800" b="1" i="0" spc="150" smtClean="0">
                        <a:ln w="11430"/>
                        <a:solidFill>
                          <a:srgbClr val="FFFF00"/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charset="0"/>
                      </a:rPr>
                      <m:t>.</m:t>
                    </m:r>
                    <m:r>
                      <a:rPr lang="en-US" sz="2800" b="1" i="0" spc="150" smtClean="0">
                        <a:ln w="11430"/>
                        <a:solidFill>
                          <a:srgbClr val="FFFF00"/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charset="0"/>
                      </a:rPr>
                      <m:t>𝟖</m:t>
                    </m:r>
                  </m:oMath>
                </a14:m>
                <a:endParaRPr lang="en-US" sz="2800" b="1" spc="150" dirty="0" smtClean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09600" y="1144032"/>
                <a:ext cx="7047653" cy="37998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02333" y="2689994"/>
            <a:ext cx="5923861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 dirty="0">
                <a:latin typeface=""/>
              </a:rPr>
              <a:t> if 10 mL of sulfuric acid weighs 18 g, </a:t>
            </a:r>
            <a:r>
              <a:rPr lang="en-US" sz="2000" dirty="0" smtClean="0">
                <a:latin typeface=""/>
              </a:rPr>
              <a:t>and 10mL of water so the </a:t>
            </a:r>
            <a:r>
              <a:rPr lang="en-US" sz="2000" dirty="0" err="1" smtClean="0">
                <a:latin typeface=""/>
              </a:rPr>
              <a:t>sp</a:t>
            </a:r>
            <a:r>
              <a:rPr lang="en-US" sz="2000" dirty="0" smtClean="0">
                <a:latin typeface=""/>
              </a:rPr>
              <a:t> gr of sulfuric acid: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1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965200"/>
            <a:ext cx="4669536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2" y="1086336"/>
            <a:ext cx="608573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028" y="2107096"/>
            <a:ext cx="2836033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latin typeface=""/>
              </a:defRPr>
            </a:lvl1pPr>
          </a:lstStyle>
          <a:p>
            <a:r>
              <a:rPr lang="en-US" dirty="0"/>
              <a:t>Units vs </a:t>
            </a:r>
            <a:r>
              <a:rPr lang="en-US"/>
              <a:t>non dimension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1037039"/>
            <a:ext cx="2413024" cy="572028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24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36" y="1041400"/>
            <a:ext cx="8654627" cy="14478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787668" y="2664924"/>
            <a:ext cx="4032232" cy="69744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600" b="1" spc="15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Answer: 0.9603</a:t>
            </a:r>
            <a:endParaRPr lang="en-US" sz="36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endParaRPr lang="en-US" sz="36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36" y="3835400"/>
            <a:ext cx="8700336" cy="11303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787668" y="5271953"/>
            <a:ext cx="4032232" cy="69744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en-US" sz="3600" b="1" spc="15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1.27</a:t>
            </a:r>
            <a:endParaRPr lang="en-US" sz="36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endParaRPr lang="en-US" sz="36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1st s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st stage" id="{5BE70CDB-BD4F-0940-A872-B6A1AACCEA64}" vid="{8B31F008-1D2A-2449-87D7-4C975B410F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stage</Template>
  <TotalTime>3422</TotalTime>
  <Words>785</Words>
  <Application>Microsoft Macintosh PowerPoint</Application>
  <PresentationFormat>On-screen Show (4:3)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 MT Condensed Extra Bold</vt:lpstr>
      <vt:lpstr>Calibri</vt:lpstr>
      <vt:lpstr>Cambria Math</vt:lpstr>
      <vt:lpstr>ＭＳ Ｐゴシック</vt:lpstr>
      <vt:lpstr>Times New Roman</vt:lpstr>
      <vt:lpstr>Arial</vt:lpstr>
      <vt:lpstr>1st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Sabbar</dc:creator>
  <cp:lastModifiedBy>Dr. Mohammed Sabbar</cp:lastModifiedBy>
  <cp:revision>45</cp:revision>
  <dcterms:created xsi:type="dcterms:W3CDTF">2018-11-26T06:57:03Z</dcterms:created>
  <dcterms:modified xsi:type="dcterms:W3CDTF">2018-12-28T22:42:54Z</dcterms:modified>
</cp:coreProperties>
</file>